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70" r:id="rId5"/>
    <p:sldId id="271" r:id="rId6"/>
    <p:sldId id="273" r:id="rId7"/>
    <p:sldId id="272" r:id="rId8"/>
    <p:sldId id="274" r:id="rId9"/>
    <p:sldId id="275" r:id="rId10"/>
    <p:sldId id="276" r:id="rId11"/>
    <p:sldId id="277" r:id="rId12"/>
    <p:sldId id="278" r:id="rId13"/>
    <p:sldId id="296" r:id="rId14"/>
    <p:sldId id="280" r:id="rId15"/>
    <p:sldId id="297" r:id="rId16"/>
    <p:sldId id="282" r:id="rId17"/>
    <p:sldId id="283" r:id="rId18"/>
    <p:sldId id="259" r:id="rId19"/>
    <p:sldId id="260" r:id="rId20"/>
    <p:sldId id="261" r:id="rId21"/>
    <p:sldId id="284" r:id="rId22"/>
    <p:sldId id="298" r:id="rId23"/>
    <p:sldId id="299" r:id="rId24"/>
    <p:sldId id="300" r:id="rId25"/>
    <p:sldId id="263" r:id="rId26"/>
    <p:sldId id="287" r:id="rId27"/>
    <p:sldId id="264" r:id="rId28"/>
    <p:sldId id="288" r:id="rId29"/>
    <p:sldId id="291" r:id="rId30"/>
    <p:sldId id="292" r:id="rId31"/>
    <p:sldId id="293" r:id="rId32"/>
    <p:sldId id="302" r:id="rId33"/>
    <p:sldId id="265" r:id="rId34"/>
    <p:sldId id="266" r:id="rId35"/>
    <p:sldId id="303" r:id="rId36"/>
    <p:sldId id="294" r:id="rId37"/>
    <p:sldId id="295" r:id="rId38"/>
    <p:sldId id="269" r:id="rId39"/>
    <p:sldId id="30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37F48-3EA4-43AA-8940-76563FB4615A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9B9D3-8D1C-4C83-B288-A2C4D385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5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9B9D3-8D1C-4C83-B288-A2C4D385CCE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91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9B9D3-8D1C-4C83-B288-A2C4D385CCE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0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10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4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1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63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4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9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9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3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9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44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5682B0-E6E5-46A7-85F3-8853ED8F015C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5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4081" y="3353999"/>
            <a:ext cx="10058400" cy="1101621"/>
          </a:xfrm>
          <a:ln>
            <a:solidFill>
              <a:schemeClr val="bg1"/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ru-RU" sz="6000" dirty="0"/>
              <a:t>Содержательный раздел ФОП ДО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Структура, содержание, новшества</a:t>
            </a:r>
          </a:p>
        </p:txBody>
      </p:sp>
    </p:spTree>
    <p:extLst>
      <p:ext uri="{BB962C8B-B14F-4D97-AF65-F5344CB8AC3E}">
        <p14:creationId xmlns:p14="http://schemas.microsoft.com/office/powerpoint/2010/main" val="412042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1845735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br>
              <a:rPr lang="ru-RU" sz="2400" dirty="0"/>
            </a:br>
            <a:r>
              <a:rPr lang="ru-RU" sz="2400" dirty="0"/>
              <a:t>Задачи и содержание ОД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7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br>
              <a:rPr lang="ru-RU" sz="8000" dirty="0"/>
            </a:br>
            <a:r>
              <a:rPr lang="ru-RU" sz="8000" dirty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577796"/>
            <a:ext cx="10812731" cy="658242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«Красота», «Культура»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188228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2975430"/>
            <a:ext cx="6159450" cy="22787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формирование словаря;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звуковая культура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связная речь;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интерес к художественной литературе</a:t>
            </a:r>
            <a:endParaRPr lang="ru-RU" sz="24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456507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2975430"/>
            <a:ext cx="2990734" cy="22787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от 2 лет до 3 лет</a:t>
            </a:r>
          </a:p>
          <a:p>
            <a:pPr algn="ctr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363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248229" y="5060344"/>
            <a:ext cx="10355392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«Культура», «Красота»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248229" y="1836498"/>
            <a:ext cx="6214798" cy="30061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формирование словаря;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звуковая культура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связная речь;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Интерес к художественной литературе;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подготовка к обучению грамоте</a:t>
            </a:r>
          </a:p>
          <a:p>
            <a:endParaRPr lang="ru-RU" sz="24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573909" y="3254280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8774082" y="1836498"/>
            <a:ext cx="2990734" cy="30061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ru-RU" dirty="0"/>
            </a:br>
            <a:r>
              <a:rPr lang="ru-RU" sz="2400" dirty="0"/>
              <a:t>от 3 лет до 4 лет</a:t>
            </a:r>
          </a:p>
          <a:p>
            <a:pPr algn="ctr"/>
            <a:r>
              <a:rPr lang="ru-RU" sz="2400" dirty="0"/>
              <a:t>от 4 лет  до 5 лет </a:t>
            </a:r>
          </a:p>
          <a:p>
            <a:pPr algn="ctr"/>
            <a:r>
              <a:rPr lang="ru-RU" sz="2400" dirty="0"/>
              <a:t>от 5 лет до 6 лет </a:t>
            </a:r>
          </a:p>
          <a:p>
            <a:pPr algn="ctr"/>
            <a:r>
              <a:rPr lang="ru-RU" sz="2400" dirty="0"/>
              <a:t>от 6 лет до 7 лет </a:t>
            </a:r>
          </a:p>
          <a:p>
            <a:pPr algn="ctr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548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Структура образовательной области «Художественно-эстетическое 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092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1845735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br>
              <a:rPr lang="ru-RU" sz="2400" dirty="0"/>
            </a:br>
            <a:r>
              <a:rPr lang="ru-RU" sz="2400" dirty="0"/>
              <a:t>Задачи и содержание ОД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7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br>
              <a:rPr lang="ru-RU" sz="8000" dirty="0"/>
            </a:br>
            <a:r>
              <a:rPr lang="ru-RU" sz="8000" dirty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733144"/>
            <a:ext cx="10812731" cy="502894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/>
              <a:t>Решение задач воспитания направлено на приобщение детей к ценностям «Красота», «Культура»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188228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2975430"/>
            <a:ext cx="6159450" cy="26415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приобщение к искусству;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изобразительная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конструктивная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музыкальная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театрализованная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культурно-досуговая деятельность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416353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2975430"/>
            <a:ext cx="2990734" cy="26415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от 3 лет до 4 лет</a:t>
            </a:r>
          </a:p>
          <a:p>
            <a:pPr algn="ctr"/>
            <a:r>
              <a:rPr lang="ru-RU" dirty="0"/>
              <a:t>от 4 лет  до 5 лет </a:t>
            </a:r>
          </a:p>
          <a:p>
            <a:pPr algn="ctr"/>
            <a:r>
              <a:rPr lang="ru-RU" dirty="0"/>
              <a:t>от 5 лет до 6 лет </a:t>
            </a:r>
          </a:p>
          <a:p>
            <a:pPr algn="ctr"/>
            <a:r>
              <a:rPr lang="ru-RU" dirty="0"/>
              <a:t>от 6 лет до 7 лет </a:t>
            </a:r>
          </a:p>
          <a:p>
            <a:pPr algn="ctr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5758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Структура образовательной области «Физическое 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95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2048936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br>
              <a:rPr lang="ru-RU" sz="2400" dirty="0"/>
            </a:br>
            <a:r>
              <a:rPr lang="ru-RU" sz="2400" dirty="0"/>
              <a:t>Задачи и содержание ОД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2039698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br>
              <a:rPr lang="ru-RU" sz="8000" dirty="0"/>
            </a:br>
            <a:r>
              <a:rPr lang="ru-RU" sz="8000" dirty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225144"/>
            <a:ext cx="10812731" cy="711200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«Жизнь», «Здоровье»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391429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3178631"/>
            <a:ext cx="6159450" cy="16546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основная гимнастика;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подвижные игры и игровые упражнения;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формирование основ ЗОЖ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367970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3178631"/>
            <a:ext cx="2990734" cy="16546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ru-RU" dirty="0"/>
            </a:br>
            <a:r>
              <a:rPr lang="ru-RU" dirty="0"/>
              <a:t>от 2 лет до 3 лет</a:t>
            </a:r>
          </a:p>
          <a:p>
            <a:pPr algn="ctr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8353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содержания образовательной деятельности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204686" y="4726435"/>
            <a:ext cx="10562877" cy="575890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 anchor="ctr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Решения задач воспитания направлено на приобщение детей к ценностям «Жизнь», «Здоровье»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204686" y="1880830"/>
            <a:ext cx="6332232" cy="24417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основная гимнастика;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спортивные упражнения;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формирование основ ЗОЖ;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активный отдых</a:t>
            </a: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8776830" y="1880830"/>
            <a:ext cx="2990734" cy="24417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ru-RU" sz="2400" dirty="0"/>
            </a:br>
            <a:r>
              <a:rPr lang="ru-RU" sz="2400" dirty="0"/>
              <a:t>от 3 лет до 4 лет</a:t>
            </a:r>
          </a:p>
          <a:p>
            <a:pPr algn="ctr"/>
            <a:r>
              <a:rPr lang="ru-RU" sz="2400" dirty="0"/>
              <a:t>от 4 лет до 5 лет</a:t>
            </a:r>
          </a:p>
          <a:p>
            <a:pPr algn="ctr"/>
            <a:r>
              <a:rPr lang="ru-RU" sz="2400" dirty="0"/>
              <a:t>от 5 лет до 6 лет</a:t>
            </a:r>
          </a:p>
          <a:p>
            <a:pPr algn="ctr"/>
            <a:r>
              <a:rPr lang="ru-RU" sz="2400" dirty="0"/>
              <a:t>от 6 лет до 7 лет 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7732058" y="3044275"/>
            <a:ext cx="849632" cy="25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12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Вариативные формы, способы, методы и средства реализации ФОП ДО (п.23)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77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Вариативные формы, способы, методы и средства реализации ФОП ДО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1737360"/>
            <a:ext cx="10058400" cy="736282"/>
          </a:xfrm>
        </p:spPr>
        <p:txBody>
          <a:bodyPr/>
          <a:lstStyle/>
          <a:p>
            <a:pPr algn="ctr"/>
            <a:r>
              <a:rPr lang="ru-RU" dirty="0"/>
              <a:t>Дошкольное образование может быть получено </a:t>
            </a:r>
            <a:r>
              <a:rPr lang="ru-RU" u="sng" dirty="0"/>
              <a:t>двумя </a:t>
            </a:r>
            <a:r>
              <a:rPr lang="ru-RU" dirty="0"/>
              <a:t>способами: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360661"/>
            <a:ext cx="4937760" cy="2167796"/>
          </a:xfrm>
        </p:spPr>
        <p:txBody>
          <a:bodyPr>
            <a:normAutofit/>
          </a:bodyPr>
          <a:lstStyle/>
          <a:p>
            <a:r>
              <a:rPr lang="ru-RU" sz="2400" dirty="0"/>
              <a:t>В ДОО или в форме семейного образования. Ребенок может посещать детский сад или получать дошкольное образование дома. Форму определяют родители с учетом мнения ребенка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4293" y="4690955"/>
            <a:ext cx="11265408" cy="1262908"/>
          </a:xfrm>
        </p:spPr>
        <p:txBody>
          <a:bodyPr>
            <a:normAutofit/>
          </a:bodyPr>
          <a:lstStyle/>
          <a:p>
            <a:r>
              <a:rPr lang="ru-RU" dirty="0"/>
              <a:t>При реализации образовательных программ дошкольного образования могут использоваться различные образовательные технологии, в том числе дистанционные образовательные технологии, электронное обучение в соответствии с требованиями СП 2.4.3648-20 и СанПиН 1.2.3685-21.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5664" y="2360661"/>
            <a:ext cx="4937760" cy="1993625"/>
          </a:xfrm>
        </p:spPr>
        <p:txBody>
          <a:bodyPr>
            <a:normAutofit/>
          </a:bodyPr>
          <a:lstStyle/>
          <a:p>
            <a:r>
              <a:rPr lang="ru-RU" sz="2400" dirty="0"/>
              <a:t>Через сетевую форму на основе договора с другими образовательными организациями, организациями культуры, физкультуры и спорта и пр.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33418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68307" y="1139951"/>
            <a:ext cx="10058400" cy="554645"/>
          </a:xfrm>
        </p:spPr>
        <p:txBody>
          <a:bodyPr>
            <a:noAutofit/>
          </a:bodyPr>
          <a:lstStyle/>
          <a:p>
            <a:r>
              <a:rPr lang="ru-RU" sz="4000" dirty="0"/>
              <a:t>Как выбирать и применять способы, методы и средства реализации ФОП ДО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19313" y="1791855"/>
            <a:ext cx="11509829" cy="4525818"/>
          </a:xfrm>
        </p:spPr>
        <p:txBody>
          <a:bodyPr>
            <a:noAutofit/>
          </a:bodyPr>
          <a:lstStyle/>
          <a:p>
            <a:r>
              <a:rPr lang="ru-RU" sz="2400" dirty="0"/>
              <a:t>1. Педагог определяет самостоятельно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</a:t>
            </a:r>
          </a:p>
          <a:p>
            <a:r>
              <a:rPr lang="ru-RU" sz="2400" dirty="0"/>
              <a:t>2. Педагог может ориентироваться на свою практику воспитания и обучения детей, результативность форм, методов, средств образовательной деятельности применительно к конкретной возрастной группе.</a:t>
            </a:r>
          </a:p>
          <a:p>
            <a:r>
              <a:rPr lang="ru-RU" sz="2400" dirty="0"/>
              <a:t>3. Педагог должен учитывать педагогический потенциал каждого метода и условия его применения. А также цели и задачи, прогнозировать возможные результаты. </a:t>
            </a:r>
          </a:p>
          <a:p>
            <a:r>
              <a:rPr lang="ru-RU" sz="2400" dirty="0"/>
              <a:t>4. При использовании различных средствах воспитания и обучения, в том числе технические, расходных материалов, игрового, спортивного, оздоровительного оборудования, инвентаря, а также образовательные технологии, должны отвечать требованиям СП 2.4.3648-20 и СанПиН 1.2.3685-21</a:t>
            </a:r>
          </a:p>
        </p:txBody>
      </p:sp>
    </p:spTree>
    <p:extLst>
      <p:ext uri="{BB962C8B-B14F-4D97-AF65-F5344CB8AC3E}">
        <p14:creationId xmlns:p14="http://schemas.microsoft.com/office/powerpoint/2010/main" val="415795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637309"/>
            <a:ext cx="10269272" cy="1450757"/>
          </a:xfrm>
        </p:spPr>
        <p:txBody>
          <a:bodyPr anchor="ctr"/>
          <a:lstStyle/>
          <a:p>
            <a:r>
              <a:rPr lang="ru-RU" dirty="0"/>
              <a:t>Содержание содержательного раздела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728217"/>
            <a:ext cx="10556655" cy="4504632"/>
          </a:xfrm>
        </p:spPr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sz="2400" dirty="0"/>
              <a:t>Задачи и содержание образовательной деятельность по каждой из образовательных областей для всех возрастных групп.</a:t>
            </a:r>
          </a:p>
          <a:p>
            <a:r>
              <a:rPr lang="ru-RU" sz="2400" dirty="0"/>
              <a:t>2. Вариативные формы, способы, методы и средства реализации ФОП.</a:t>
            </a:r>
          </a:p>
          <a:p>
            <a:r>
              <a:rPr lang="ru-RU" sz="2400" dirty="0"/>
              <a:t>3. Особенности образовательной деятельности разных видов и культурных практик.</a:t>
            </a:r>
          </a:p>
          <a:p>
            <a:r>
              <a:rPr lang="ru-RU" sz="2400" dirty="0"/>
              <a:t>4. Способы и </a:t>
            </a:r>
            <a:r>
              <a:rPr lang="ru-RU" sz="2400" dirty="0">
                <a:latin typeface="+mj-lt"/>
              </a:rPr>
              <a:t>направления</a:t>
            </a:r>
            <a:r>
              <a:rPr lang="ru-RU" sz="2400" dirty="0"/>
              <a:t> поддержки детской инициативы.</a:t>
            </a:r>
          </a:p>
          <a:p>
            <a:r>
              <a:rPr lang="ru-RU" sz="2400" dirty="0"/>
              <a:t>5. Особенности взаимодействия педагогического коллектива с семьями обучающихся.</a:t>
            </a:r>
          </a:p>
          <a:p>
            <a:r>
              <a:rPr lang="ru-RU" sz="2400" dirty="0"/>
              <a:t>6. Направления, задачи и содержание коррекционно-развивающей работы.</a:t>
            </a:r>
          </a:p>
          <a:p>
            <a:r>
              <a:rPr lang="ru-RU" sz="2400" dirty="0"/>
              <a:t>7. Федеральная рабочая программа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07392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Особенности образовательной деятельности разных видов и культурных практик (п.24)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12955" y="2651758"/>
            <a:ext cx="4937760" cy="147689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400" dirty="0"/>
              <a:t>Образовательную деятельность </a:t>
            </a:r>
            <a:br>
              <a:rPr lang="ru-RU" sz="2400" dirty="0"/>
            </a:br>
            <a:r>
              <a:rPr lang="ru-RU" sz="2400" dirty="0"/>
              <a:t>в процессе организации различных видов детской деятельности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6574971" y="2651758"/>
            <a:ext cx="4601029" cy="14768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Самостоятельную деятельность детей (п.25)</a:t>
            </a:r>
          </a:p>
          <a:p>
            <a:endParaRPr lang="ru-RU" dirty="0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112955" y="4562992"/>
            <a:ext cx="4937760" cy="12559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Образовательную деятельность </a:t>
            </a:r>
            <a:br>
              <a:rPr lang="ru-RU" sz="2400" dirty="0"/>
            </a:br>
            <a:r>
              <a:rPr lang="ru-RU" sz="2400" dirty="0"/>
              <a:t>в ходе режимных процессов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6574971" y="4562993"/>
            <a:ext cx="4601029" cy="12559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0" algn="ctr">
              <a:buNone/>
            </a:pPr>
            <a:r>
              <a:rPr lang="ru-RU" sz="2400" dirty="0">
                <a:latin typeface="+mj-lt"/>
              </a:rPr>
              <a:t>Взаимодействие с семьями детей по реализации образовательной программы ДО (п.26)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40006" y="1967077"/>
            <a:ext cx="692529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dirty="0"/>
              <a:t>Образовательная деятельность в ДОО включает</a:t>
            </a:r>
          </a:p>
        </p:txBody>
      </p:sp>
    </p:spTree>
    <p:extLst>
      <p:ext uri="{BB962C8B-B14F-4D97-AF65-F5344CB8AC3E}">
        <p14:creationId xmlns:p14="http://schemas.microsoft.com/office/powerpoint/2010/main" val="1508329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Формы работы с детьми 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Игра, занятие, культурные практики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727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930400"/>
            <a:ext cx="10238377" cy="3938694"/>
          </a:xfrm>
        </p:spPr>
        <p:txBody>
          <a:bodyPr/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занимает центральное место в жизни ребенка;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выполняет обучающую, познавательную, развивающую, воспитательную, социокультурную, коммуникативную, </a:t>
            </a:r>
            <a:r>
              <a:rPr lang="ru-RU" sz="2400" dirty="0" err="1"/>
              <a:t>эмоциогенную</a:t>
            </a:r>
            <a:r>
              <a:rPr lang="ru-RU" sz="2400" dirty="0"/>
              <a:t>, психотерапевтическую и другие функции;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</a:t>
            </a:r>
            <a:r>
              <a:rPr lang="ru-RU" sz="2400" dirty="0" err="1"/>
              <a:t>саморегуляции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847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Занятие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6380"/>
          </a:xfrm>
        </p:spPr>
        <p:txBody>
          <a:bodyPr>
            <a:no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занимательное и интересное для детей дело, которое развивает их;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деятельность, которую организует педагог и в ходе которой дети осваивают одну или несколько образовательных областей в интеграции;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форма организации обучения детей, наряду с дидактическими играми, экскурсиями и др. Может быть в виде образовательных и проблемно-обучающих ситуаций, тематических событий, проектной деятельности, творческих и исследовательских проектов </a:t>
            </a:r>
          </a:p>
          <a:p>
            <a:r>
              <a:rPr lang="ru-RU" sz="2400" dirty="0"/>
              <a:t>Введение термина «занятие» не означает регламентацию процесса. Термин фиксирует форму организации образовательной деятельности. Содержание и педагогически обоснованную методику проведения занятий педагог может выбирать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val="3588874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Культурные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44914"/>
            <a:ext cx="10058400" cy="3924180"/>
          </a:xfrm>
        </p:spPr>
        <p:txBody>
          <a:bodyPr/>
          <a:lstStyle/>
          <a:p>
            <a:pPr marL="177800" indent="-177800">
              <a:buFont typeface="Wingdings" pitchFamily="2" charset="2"/>
              <a:buChar char="§"/>
            </a:pPr>
            <a:r>
              <a:rPr lang="ru-RU" sz="2400" dirty="0"/>
              <a:t>проходят во вторую половину дня; 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/>
              <a:t>предусматривают разные варианты: игровую, продуктивную, познавательно-исследовательскую практики, чтение художественной литературы; 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/>
              <a:t>могут быть разной тематики, которую определяет педагог на основе вопросов, интереса детей к явлениям окружающей действительности или предметам, значимых событий, неожиданных явлений, художественной литературы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477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Способы и направления поддержки детской инициативы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7600" y="2066665"/>
            <a:ext cx="2989943" cy="51310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/>
              <a:t>Деятельность педагога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61143" y="2930580"/>
            <a:ext cx="2844799" cy="25993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/>
              <a:t>Поощрять свободную самостоятельную деятельность детей, в основе которой лежит их интересы и предпочтения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10391" y="1970463"/>
            <a:ext cx="2825496" cy="708850"/>
          </a:xfrm>
        </p:spPr>
        <p:txBody>
          <a:bodyPr/>
          <a:lstStyle/>
          <a:p>
            <a:pPr algn="ctr"/>
            <a:r>
              <a:rPr lang="ru-RU" dirty="0"/>
              <a:t>Время деятельности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15543" y="2930580"/>
            <a:ext cx="3077028" cy="257033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177800" indent="-177800">
              <a:buFont typeface="Wingdings" pitchFamily="2" charset="2"/>
              <a:buChar char="§"/>
            </a:pPr>
            <a:r>
              <a:rPr lang="ru-RU" sz="2400" dirty="0"/>
              <a:t>Утро, когда ребенок приходит в ДОО;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/>
              <a:t>вторая половина дня</a:t>
            </a:r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8097012" y="1943031"/>
            <a:ext cx="2987331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Виды деятельности </a:t>
            </a:r>
          </a:p>
        </p:txBody>
      </p:sp>
      <p:sp>
        <p:nvSpPr>
          <p:cNvPr id="9" name="Объект 6"/>
          <p:cNvSpPr txBox="1">
            <a:spLocks/>
          </p:cNvSpPr>
          <p:nvPr/>
        </p:nvSpPr>
        <p:spPr>
          <a:xfrm>
            <a:off x="8097012" y="2930580"/>
            <a:ext cx="3166074" cy="25558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Любая деятельность ребенка в ДОО может протекать в форме самостоятельной инициативной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3972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Особенности взаимодействия педагогического коллектива с семьями воспитанников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Цель, направления, принципы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638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870857"/>
            <a:ext cx="10058400" cy="975195"/>
          </a:xfrm>
        </p:spPr>
        <p:txBody>
          <a:bodyPr anchor="ctr">
            <a:noAutofit/>
          </a:bodyPr>
          <a:lstStyle/>
          <a:p>
            <a:r>
              <a:rPr lang="ru-RU" sz="4300" dirty="0"/>
              <a:t>Принципы построения </a:t>
            </a:r>
            <a:r>
              <a:rPr lang="ru-RU" sz="4400" dirty="0"/>
              <a:t>взаимодействия</a:t>
            </a:r>
            <a:endParaRPr lang="ru-RU" sz="43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629" y="2346036"/>
            <a:ext cx="10189028" cy="2854037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dirty="0"/>
              <a:t>  </a:t>
            </a:r>
            <a:r>
              <a:rPr lang="ru-RU" sz="2600" dirty="0"/>
              <a:t>• </a:t>
            </a:r>
            <a:r>
              <a:rPr lang="ru-RU" sz="2400" dirty="0"/>
              <a:t>приоритет семьи в воспитании, обучении и развитии ребенка; </a:t>
            </a:r>
          </a:p>
          <a:p>
            <a:pPr marL="201168" lvl="1" indent="0">
              <a:buNone/>
            </a:pPr>
            <a:r>
              <a:rPr lang="ru-RU" sz="2400" dirty="0"/>
              <a:t>• открытость для родителей информации об особенностях пребывания ребенка в группе; </a:t>
            </a:r>
          </a:p>
          <a:p>
            <a:pPr marL="201168" lvl="1" indent="0">
              <a:buNone/>
            </a:pPr>
            <a:r>
              <a:rPr lang="ru-RU" sz="2400" dirty="0"/>
              <a:t>• взаимное доверие, уважение и доброжелательность во взаимоотношениях педагогов и родителей; </a:t>
            </a:r>
          </a:p>
          <a:p>
            <a:pPr marL="201168" lvl="1" indent="0">
              <a:buNone/>
            </a:pPr>
            <a:r>
              <a:rPr lang="ru-RU" sz="2400" dirty="0"/>
              <a:t>• индивидуально-дифференцированный подход к каждой семье; </a:t>
            </a:r>
          </a:p>
          <a:p>
            <a:pPr marL="201168" lvl="1" indent="0">
              <a:buNone/>
            </a:pPr>
            <a:r>
              <a:rPr lang="ru-RU" sz="2400" dirty="0"/>
              <a:t>• </a:t>
            </a:r>
            <a:r>
              <a:rPr lang="ru-RU" sz="2400" dirty="0" err="1"/>
              <a:t>возрастосообразность</a:t>
            </a:r>
            <a:r>
              <a:rPr lang="ru-RU" sz="2400" dirty="0"/>
              <a:t>: учет особенностей характера отношений ребенка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405669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914400"/>
            <a:ext cx="10058400" cy="931652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деятельности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957942" y="1976582"/>
            <a:ext cx="10638972" cy="4411133"/>
          </a:xfrm>
        </p:spPr>
        <p:txBody>
          <a:bodyPr>
            <a:normAutofit/>
          </a:bodyPr>
          <a:lstStyle/>
          <a:p>
            <a:pPr marL="201168" lvl="1" indent="0" algn="ctr">
              <a:buNone/>
            </a:pPr>
            <a:r>
              <a:rPr lang="ru-RU" sz="2400" b="1" dirty="0" err="1"/>
              <a:t>Диагностико</a:t>
            </a:r>
            <a:r>
              <a:rPr lang="ru-RU" sz="2400" b="1" dirty="0"/>
              <a:t>-аналитическое направление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включает получение и анализ данных о семье каждого воспитанников;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получение информации о запросах семьи в отношении охраны здоровья и развития ребенка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получение информации об уровне психолого-педагогической компетентности родителей;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планирование работы с семьей с учетом результатов проведенного анализа;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/>
              <a:t>согласование воспитательных задач</a:t>
            </a:r>
          </a:p>
        </p:txBody>
      </p:sp>
    </p:spTree>
    <p:extLst>
      <p:ext uri="{BB962C8B-B14F-4D97-AF65-F5344CB8AC3E}">
        <p14:creationId xmlns:p14="http://schemas.microsoft.com/office/powerpoint/2010/main" val="4219730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395295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деятельсноти </a:t>
            </a:r>
            <a:r>
              <a:rPr lang="ru-RU" sz="4000" dirty="0" err="1"/>
              <a:t>педколлектива</a:t>
            </a:r>
            <a:r>
              <a:rPr lang="ru-RU" sz="4000" dirty="0"/>
              <a:t> с семьями воспитанников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330661" y="1745673"/>
            <a:ext cx="11436465" cy="4411133"/>
          </a:xfrm>
        </p:spPr>
        <p:txBody>
          <a:bodyPr>
            <a:noAutofit/>
          </a:bodyPr>
          <a:lstStyle/>
          <a:p>
            <a:pPr marL="384048" lvl="2" indent="0" algn="ctr">
              <a:buNone/>
            </a:pPr>
            <a:r>
              <a:rPr lang="ru-RU" sz="2400" b="1" dirty="0"/>
              <a:t>Просветительское направление 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просвещение родителей по вопросам особенностей психофизиологического и психического развития детей младенческого, раннего и дошкольного возрастов;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 выбора эффективных методов обучения и воспитания детей определенного возраста; 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ознакомление с актуальной информацией о государственной политике в области ДО, включая информирование о мерах господдержки семьям с детьми дошкольного возраста; </a:t>
            </a:r>
            <a:br>
              <a:rPr lang="ru-RU" sz="2400" dirty="0"/>
            </a:br>
            <a:r>
              <a:rPr lang="ru-RU" sz="2400" dirty="0"/>
              <a:t>информирование об особенностях реализуемой в ДОО образовательной программы; 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условиях пребывания ребенка в группе ДОО; 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содержании и методах образовательной работы с детьми</a:t>
            </a:r>
          </a:p>
        </p:txBody>
      </p:sp>
    </p:spTree>
    <p:extLst>
      <p:ext uri="{BB962C8B-B14F-4D97-AF65-F5344CB8AC3E}">
        <p14:creationId xmlns:p14="http://schemas.microsoft.com/office/powerpoint/2010/main" val="80919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22277"/>
            <a:ext cx="12192001" cy="1450757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r>
              <a:rPr lang="ru-RU" dirty="0"/>
              <a:t>Задачи и содержание образования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92041" y="2133929"/>
            <a:ext cx="5251025" cy="37547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>Социально-коммуникативное развитие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198185" y="4558922"/>
            <a:ext cx="5251025" cy="38071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>Физическое развитие</a:t>
            </a:r>
          </a:p>
        </p:txBody>
      </p:sp>
      <p:sp>
        <p:nvSpPr>
          <p:cNvPr id="11" name="Объект 7"/>
          <p:cNvSpPr txBox="1">
            <a:spLocks/>
          </p:cNvSpPr>
          <p:nvPr/>
        </p:nvSpPr>
        <p:spPr>
          <a:xfrm>
            <a:off x="192042" y="3357895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Познавательное развитие </a:t>
            </a:r>
          </a:p>
        </p:txBody>
      </p:sp>
      <p:sp>
        <p:nvSpPr>
          <p:cNvPr id="12" name="Объект 7"/>
          <p:cNvSpPr txBox="1">
            <a:spLocks/>
          </p:cNvSpPr>
          <p:nvPr/>
        </p:nvSpPr>
        <p:spPr>
          <a:xfrm>
            <a:off x="192042" y="3950448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Речевое развитие </a:t>
            </a:r>
          </a:p>
        </p:txBody>
      </p:sp>
      <p:sp>
        <p:nvSpPr>
          <p:cNvPr id="13" name="Объект 7"/>
          <p:cNvSpPr txBox="1">
            <a:spLocks/>
          </p:cNvSpPr>
          <p:nvPr/>
        </p:nvSpPr>
        <p:spPr>
          <a:xfrm>
            <a:off x="192042" y="2745130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Художественно-эстетическое развитие </a:t>
            </a:r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5543769" y="2285888"/>
            <a:ext cx="375091" cy="2524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00800" y="3303036"/>
            <a:ext cx="3452327" cy="14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400800" y="2634773"/>
            <a:ext cx="3452327" cy="14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019137" y="2509399"/>
            <a:ext cx="57885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Каждая образовательная область включает: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/>
              <a:t>задачи и содержание образовательной деятельности;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/>
              <a:t>задачи воспитания для возрастных групп детей в возрасте от двух месяцев до семи – восьми лет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5243" y="5301582"/>
            <a:ext cx="11066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Федеральная программа определяет содержательные линии образовательной деятельности, реализуемые ДОО по основным направлениям развития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1159309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395295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деятельсноти </a:t>
            </a:r>
            <a:r>
              <a:rPr lang="ru-RU" sz="4000" dirty="0" err="1"/>
              <a:t>педколлектива</a:t>
            </a:r>
            <a:r>
              <a:rPr lang="ru-RU" sz="4000" dirty="0"/>
              <a:t> с семьями воспитанников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330661" y="1745673"/>
            <a:ext cx="11436465" cy="4411133"/>
          </a:xfrm>
        </p:spPr>
        <p:txBody>
          <a:bodyPr>
            <a:noAutofit/>
          </a:bodyPr>
          <a:lstStyle/>
          <a:p>
            <a:pPr marL="384048" lvl="2" indent="0" algn="ctr">
              <a:buNone/>
            </a:pPr>
            <a:r>
              <a:rPr lang="ru-RU" sz="2400" b="1" dirty="0"/>
              <a:t>Консультационное направление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объединяет в себе консультирование родителей по вопросам их взаимодействия с ребенком, преодоления возникающих проблем воспитания и обучения детей, в том числе с ООП в условиях семьи;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Консультации об особенностях поведения и взаимодействия ребенка со сверстниками и педагогом;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проблемные ситуации;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способы воспитания и построения продуктивного взаимодействия с детьми младенческого, раннего и дошкольного возрастов;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способы организации и участия в детских деятельностях, образовательном процессе и другому</a:t>
            </a:r>
          </a:p>
        </p:txBody>
      </p:sp>
    </p:spTree>
    <p:extLst>
      <p:ext uri="{BB962C8B-B14F-4D97-AF65-F5344CB8AC3E}">
        <p14:creationId xmlns:p14="http://schemas.microsoft.com/office/powerpoint/2010/main" val="1516790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Коррекционно-развивающая работа (п.27)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Задачи, Направления, Содержание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5154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КРР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4685" y="2119086"/>
            <a:ext cx="10116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400" dirty="0"/>
              <a:t>Детский сад имеет право разработать программу КРР, которая может включать: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план диагностических и коррекционно-развивающих мероприятий;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рабочие программы КРР с обучающимися различных целевых групп, которые имеют различные ООП и стартовые условия освоения программы.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методический инструментарий для реализации диагностических, коррекционно-развивающих и просветительских задач программы КРР</a:t>
            </a:r>
          </a:p>
        </p:txBody>
      </p:sp>
    </p:spTree>
    <p:extLst>
      <p:ext uri="{BB962C8B-B14F-4D97-AF65-F5344CB8AC3E}">
        <p14:creationId xmlns:p14="http://schemas.microsoft.com/office/powerpoint/2010/main" val="2352927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и задачи коррекционно-развивающей 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04685" y="1857829"/>
            <a:ext cx="10116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400" b="1" dirty="0"/>
              <a:t>Направления ККР</a:t>
            </a:r>
            <a:br>
              <a:rPr lang="ru-RU" sz="2400" b="1" dirty="0"/>
            </a:br>
            <a:endParaRPr lang="ru-RU" sz="2400" b="1" dirty="0"/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коррекция нарушений развития у различных категорий детей или целевых групп, включая детей с ООП, в том числе детей с ОВЗ и детей-инвалидов;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квалифицированная помощь в освоении программы;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/>
              <a:t>разностороннее развитие дошкольников с учетом возрастных и индивидуальных особенностей, социальной адаптации</a:t>
            </a:r>
          </a:p>
        </p:txBody>
      </p:sp>
    </p:spTree>
    <p:extLst>
      <p:ext uri="{BB962C8B-B14F-4D97-AF65-F5344CB8AC3E}">
        <p14:creationId xmlns:p14="http://schemas.microsoft.com/office/powerpoint/2010/main" val="487304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56058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Задачи КРР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4" y="1845733"/>
            <a:ext cx="10058400" cy="365518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/>
              <a:t> Определять основные образовательные потребности детей, в том числе воспитанников с трудностями освоения ФОП ДО и социализации в ДОО;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 своевременно выявлять детей с трудностями социальной адаптации по различным причинам;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оказывать индивидуально-ориентированную психолого-педагогическую помощь детям с учетом особенностей их психического и физического развития, индивидуальных возможностей и потребностей в соответствии с рекомендациями ПМПК или </a:t>
            </a:r>
            <a:r>
              <a:rPr lang="ru-RU" sz="2400" dirty="0" err="1"/>
              <a:t>ППк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30301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56058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Задачи КРР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3" y="1845733"/>
            <a:ext cx="10392228" cy="349552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/>
              <a:t>Оказывать родителям консультативную психолого-педагогическую помощь по вопросам развития и воспитания детей дошкольного возраста;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содействовать поиску и отбору одаренных детей, их творческому развитию;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выявлять детей с проблемами развития эмоциональной и интеллектуальной сферы;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/>
              <a:t>реализовывать комплекс индивидуально-ориентированных мер по ослаблению, снижению или устранению отклонений в развитии детей и проблем их поведения </a:t>
            </a:r>
          </a:p>
        </p:txBody>
      </p:sp>
    </p:spTree>
    <p:extLst>
      <p:ext uri="{BB962C8B-B14F-4D97-AF65-F5344CB8AC3E}">
        <p14:creationId xmlns:p14="http://schemas.microsoft.com/office/powerpoint/2010/main" val="1733789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Федеральная рабочая программа воспитания (п.29)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Цели, задачи, направления и содержание воспитания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109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480" y="1127482"/>
            <a:ext cx="10058400" cy="636941"/>
          </a:xfrm>
        </p:spPr>
        <p:txBody>
          <a:bodyPr>
            <a:normAutofit/>
          </a:bodyPr>
          <a:lstStyle/>
          <a:p>
            <a:r>
              <a:rPr lang="ru-RU" sz="4000" dirty="0"/>
              <a:t>Федеральная рабочая программа воспитания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06916" y="2069222"/>
            <a:ext cx="9998964" cy="3869759"/>
          </a:xfrm>
        </p:spPr>
        <p:txBody>
          <a:bodyPr>
            <a:norm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Входит в содержательный раздел ФОП ДО как один из структурных компонентов;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раскрывает задачи и направления воспитательной работы;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</a:t>
            </a:r>
          </a:p>
        </p:txBody>
      </p:sp>
    </p:spTree>
    <p:extLst>
      <p:ext uri="{BB962C8B-B14F-4D97-AF65-F5344CB8AC3E}">
        <p14:creationId xmlns:p14="http://schemas.microsoft.com/office/powerpoint/2010/main" val="528021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1155190"/>
            <a:ext cx="10058400" cy="636941"/>
          </a:xfrm>
        </p:spPr>
        <p:txBody>
          <a:bodyPr>
            <a:normAutofit/>
          </a:bodyPr>
          <a:lstStyle/>
          <a:p>
            <a:r>
              <a:rPr lang="ru-RU" sz="4000" dirty="0"/>
              <a:t>Федеральная рабочая программа воспитания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190171" y="1937174"/>
            <a:ext cx="10576956" cy="4168062"/>
          </a:xfrm>
          <a:ln>
            <a:noFill/>
          </a:ln>
        </p:spPr>
        <p:txBody>
          <a:bodyPr>
            <a:norm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Включает пояснительную записку и три раздела: целевой, содержательный, организационный. Пояснительная записка не является частью рабочей программы воспитания в ДОО;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содержит задачи воспитания в образовательных областях по семи направлениям: патриотическое, духовно-нравственное, социальное, познавательное, физическое и оздоровительное, трудовое, эстетическое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включает целевые ориентиры воспитания детей раннего возраста – к трем годам и на этапе завершения освоения программы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807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2FA85767-17B9-FBB1-DAAA-03980C9C8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869771"/>
              </p:ext>
            </p:extLst>
          </p:nvPr>
        </p:nvGraphicFramePr>
        <p:xfrm>
          <a:off x="834500" y="1550461"/>
          <a:ext cx="4181383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383">
                  <a:extLst>
                    <a:ext uri="{9D8B030D-6E8A-4147-A177-3AD203B41FA5}">
                      <a16:colId xmlns:a16="http://schemas.microsoft.com/office/drawing/2014/main" val="1957143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Социально-коммуникативное развитие</a:t>
                      </a:r>
                    </a:p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«Родина», «Природа», «Семья», «Человек», «Жизнь», «Добро», «Милосердие», «Дружба», «Сотрудничество», «Труд» 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773985"/>
                  </a:ext>
                </a:extLst>
              </a:tr>
            </a:tbl>
          </a:graphicData>
        </a:graphic>
      </p:graphicFrame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D851BE0-4043-CACC-D591-A6DA87B6D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966443"/>
              </p:ext>
            </p:extLst>
          </p:nvPr>
        </p:nvGraphicFramePr>
        <p:xfrm>
          <a:off x="6161102" y="719666"/>
          <a:ext cx="446546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5469">
                  <a:extLst>
                    <a:ext uri="{9D8B030D-6E8A-4147-A177-3AD203B41FA5}">
                      <a16:colId xmlns:a16="http://schemas.microsoft.com/office/drawing/2014/main" val="1991340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438691"/>
                  </a:ext>
                </a:extLst>
              </a:tr>
            </a:tbl>
          </a:graphicData>
        </a:graphic>
      </p:graphicFrame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E29F1BA-B3AC-3E42-4CB6-EC229134A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014338"/>
              </p:ext>
            </p:extLst>
          </p:nvPr>
        </p:nvGraphicFramePr>
        <p:xfrm>
          <a:off x="834500" y="4073482"/>
          <a:ext cx="4181383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383">
                  <a:extLst>
                    <a:ext uri="{9D8B030D-6E8A-4147-A177-3AD203B41FA5}">
                      <a16:colId xmlns:a16="http://schemas.microsoft.com/office/drawing/2014/main" val="2636904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Познавательное развитие</a:t>
                      </a:r>
                    </a:p>
                    <a:p>
                      <a:pPr algn="ctr"/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«Познание», «Семья», «Человек», «Природа», «Родина»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931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96294E-5A16-38BC-CEE6-C0491B48F897}"/>
              </a:ext>
            </a:extLst>
          </p:cNvPr>
          <p:cNvSpPr txBox="1"/>
          <p:nvPr/>
        </p:nvSpPr>
        <p:spPr>
          <a:xfrm>
            <a:off x="6394383" y="1608086"/>
            <a:ext cx="399889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Физическое развитие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«Жизнь», «Здоровье»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3E393F-E1DC-83FC-52DE-F478B1B2B1C2}"/>
              </a:ext>
            </a:extLst>
          </p:cNvPr>
          <p:cNvSpPr txBox="1"/>
          <p:nvPr/>
        </p:nvSpPr>
        <p:spPr>
          <a:xfrm>
            <a:off x="6394386" y="4530682"/>
            <a:ext cx="399889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00"/>
                </a:solidFill>
                <a:latin typeface="Calibri"/>
              </a:rPr>
              <a:t>Речевое развитие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/>
              <a:t>«Культура», «Красота»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FB9967-85B3-BA8A-EC2A-37919FF485D7}"/>
              </a:ext>
            </a:extLst>
          </p:cNvPr>
          <p:cNvSpPr txBox="1"/>
          <p:nvPr/>
        </p:nvSpPr>
        <p:spPr>
          <a:xfrm>
            <a:off x="6394383" y="3013501"/>
            <a:ext cx="399889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00"/>
                </a:solidFill>
                <a:latin typeface="Calibri"/>
              </a:rPr>
              <a:t>Художественно –эстетическое развитие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/>
              <a:t>«Культура», «Красота»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847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Структура образовательной области «Социально-коммуникативное развитие» 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50713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200647" y="2091193"/>
            <a:ext cx="9899374" cy="2194560"/>
          </a:xfrm>
        </p:spPr>
        <p:txBody>
          <a:bodyPr>
            <a:noAutofit/>
          </a:bodyPr>
          <a:lstStyle/>
          <a:p>
            <a:r>
              <a:rPr lang="ru-RU" sz="2400" dirty="0"/>
              <a:t>Задачи и содержание образовательной деятельности: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/>
              <a:t>в сфере социальных  отношений;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/>
              <a:t>в области формирования основ гражданственности и патриотизма;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/>
              <a:t>в сфере трудового воспитания;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/>
              <a:t>в области формирования основ безопасного поведения.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168841" y="4476584"/>
            <a:ext cx="10050449" cy="135967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«Родина», «Природа», «Семья», «Человек», «Жизнь», «Добро», «Милосердие», «Дружба», «Сотрудничество», «Труд» </a:t>
            </a:r>
          </a:p>
        </p:txBody>
      </p:sp>
    </p:spTree>
    <p:extLst>
      <p:ext uri="{BB962C8B-B14F-4D97-AF65-F5344CB8AC3E}">
        <p14:creationId xmlns:p14="http://schemas.microsoft.com/office/powerpoint/2010/main" val="260522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Структура образовательной области «Познавательное 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1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/>
              <a:t>Задачи и содержания 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60890" y="1845735"/>
            <a:ext cx="6191254" cy="5741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>Задачи и содержание ОД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8"/>
            <a:ext cx="2990734" cy="583430"/>
          </a:xfrm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ru-RU" dirty="0"/>
              <a:t>От 2 месяцев до 1 года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68841" y="2528303"/>
            <a:ext cx="6183303" cy="193286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сенсорные эталоны и познавательные действия;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окружающий мир;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природа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68841" y="5232403"/>
            <a:ext cx="10122011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«Познание», «Семья», «Человек», «Природа», «Родина»</a:t>
            </a: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014691" y="2528302"/>
            <a:ext cx="2990734" cy="19328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От 1 года до 2 лет 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1940097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694213" y="3288144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933159" y="4686838"/>
            <a:ext cx="591127" cy="248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0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Задачи и содержание 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4988" y="1845734"/>
            <a:ext cx="6271812" cy="240299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сенсорные эталоны и познавательные действия;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математические представления;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окружающий мир;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природа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77746" y="1845735"/>
            <a:ext cx="2639752" cy="240299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>от 2 до 3 лет; </a:t>
            </a:r>
          </a:p>
          <a:p>
            <a:r>
              <a:rPr lang="ru-RU" sz="2400" dirty="0"/>
              <a:t>от 3 лет до 4 лет;</a:t>
            </a:r>
          </a:p>
          <a:p>
            <a:r>
              <a:rPr lang="ru-RU" sz="2400" dirty="0"/>
              <a:t>от 4 лет до 5 лет;</a:t>
            </a:r>
          </a:p>
          <a:p>
            <a:r>
              <a:rPr lang="ru-RU" sz="2400" dirty="0"/>
              <a:t>от 5 лет до 6 лет; </a:t>
            </a:r>
          </a:p>
          <a:p>
            <a:r>
              <a:rPr lang="ru-RU" sz="2400" dirty="0"/>
              <a:t>от 6 лет до 7 лет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708069" y="2914533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80446" y="5224759"/>
            <a:ext cx="10607040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Решение задач воспитания направлено на приобщение детей к ценностям «Познание», «Семья», «Человек», «Природа», «Родина»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3353252" y="4578320"/>
            <a:ext cx="677968" cy="235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10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Структура образовательной области «Речевое 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содержание 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05207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1103</TotalTime>
  <Words>2073</Words>
  <Application>Microsoft Office PowerPoint</Application>
  <PresentationFormat>Широкоэкранный</PresentationFormat>
  <Paragraphs>243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Ретро</vt:lpstr>
      <vt:lpstr>Содержательный раздел ФОП ДО  </vt:lpstr>
      <vt:lpstr>Содержание содержательного раздела</vt:lpstr>
      <vt:lpstr>Задачи и содержание образования</vt:lpstr>
      <vt:lpstr>Структура образовательной области «Социально-коммуникативное развитие» </vt:lpstr>
      <vt:lpstr>Задачи и содержание образовательной деятельности </vt:lpstr>
      <vt:lpstr>Структура образовательной области «Познавательное развитие» </vt:lpstr>
      <vt:lpstr>Задачи и содержания образовательной деятельности</vt:lpstr>
      <vt:lpstr>Задачи и содержание образовательной деятельности</vt:lpstr>
      <vt:lpstr>Структура образовательной области «Речевое развитие» </vt:lpstr>
      <vt:lpstr>Задачи и содержание образовательной деятельности</vt:lpstr>
      <vt:lpstr>Задачи и содержание образовательной деятельности</vt:lpstr>
      <vt:lpstr>Структура образовательной области «Художественно-эстетическое развитие» </vt:lpstr>
      <vt:lpstr>Задачи и содержание образовательной деятельности</vt:lpstr>
      <vt:lpstr>Структура образовательной области «Физическое развитие» </vt:lpstr>
      <vt:lpstr>Задачи и содержание образовательной деятельности</vt:lpstr>
      <vt:lpstr>Задачи и содержания образовательной деятельности</vt:lpstr>
      <vt:lpstr>Вариативные формы, способы, методы и средства реализации ФОП ДО (п.23)</vt:lpstr>
      <vt:lpstr>Вариативные формы, способы, методы и средства реализации ФОП ДО</vt:lpstr>
      <vt:lpstr>Как выбирать и применять способы, методы и средства реализации ФОП ДО </vt:lpstr>
      <vt:lpstr>Особенности образовательной деятельности разных видов и культурных практик (п.24)</vt:lpstr>
      <vt:lpstr>Формы работы с детьми  </vt:lpstr>
      <vt:lpstr>Игра</vt:lpstr>
      <vt:lpstr>Занятие</vt:lpstr>
      <vt:lpstr>Культурные практики</vt:lpstr>
      <vt:lpstr>Способы и направления поддержки детской инициативы</vt:lpstr>
      <vt:lpstr>Особенности взаимодействия педагогического коллектива с семьями воспитанников</vt:lpstr>
      <vt:lpstr>Принципы построения взаимодействия</vt:lpstr>
      <vt:lpstr>Направления деятельности</vt:lpstr>
      <vt:lpstr>Направления деятельсноти педколлектива с семьями воспитанников</vt:lpstr>
      <vt:lpstr>Направления деятельсноти педколлектива с семьями воспитанников</vt:lpstr>
      <vt:lpstr>Коррекционно-развивающая работа (п.27) </vt:lpstr>
      <vt:lpstr>Программа КРР</vt:lpstr>
      <vt:lpstr>Направления и задачи коррекционно-развивающей работы</vt:lpstr>
      <vt:lpstr>Задачи КРР</vt:lpstr>
      <vt:lpstr>Задачи КРР</vt:lpstr>
      <vt:lpstr>Федеральная рабочая программа воспитания (п.29) </vt:lpstr>
      <vt:lpstr>Федеральная рабочая программа воспитания</vt:lpstr>
      <vt:lpstr>Федеральная рабочая программа воспитания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содержательного  раздела ФОП ДО </dc:title>
  <dc:creator>Менькова Нина Николаевна</dc:creator>
  <cp:lastModifiedBy>DS-35 PC-10</cp:lastModifiedBy>
  <cp:revision>52</cp:revision>
  <dcterms:created xsi:type="dcterms:W3CDTF">2023-03-02T11:45:07Z</dcterms:created>
  <dcterms:modified xsi:type="dcterms:W3CDTF">2023-04-24T06:29:29Z</dcterms:modified>
</cp:coreProperties>
</file>