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2" r:id="rId2"/>
    <p:sldId id="281" r:id="rId3"/>
    <p:sldId id="283" r:id="rId4"/>
    <p:sldId id="285" r:id="rId5"/>
    <p:sldId id="286" r:id="rId6"/>
    <p:sldId id="279" r:id="rId7"/>
    <p:sldId id="274" r:id="rId8"/>
    <p:sldId id="263" r:id="rId9"/>
    <p:sldId id="264" r:id="rId10"/>
    <p:sldId id="265" r:id="rId11"/>
    <p:sldId id="266" r:id="rId12"/>
    <p:sldId id="267" r:id="rId13"/>
    <p:sldId id="260" r:id="rId14"/>
    <p:sldId id="268" r:id="rId15"/>
    <p:sldId id="269" r:id="rId16"/>
    <p:sldId id="271" r:id="rId17"/>
    <p:sldId id="273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6BA55-57BF-4BE3-BFE2-7C6ABE6503A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75FE3-EEB9-42CB-B3D3-42DF70448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3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91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51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584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38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269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40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88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513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89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28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80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8554AEE-BA30-48E8-82F1-1BAD8D087D6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54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07D431A-FB23-3C52-0A0F-D0DFF6A1237D}"/>
              </a:ext>
            </a:extLst>
          </p:cNvPr>
          <p:cNvSpPr txBox="1"/>
          <p:nvPr/>
        </p:nvSpPr>
        <p:spPr>
          <a:xfrm>
            <a:off x="1145217" y="1589102"/>
            <a:ext cx="101294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latin typeface="+mj-lt"/>
              </a:rPr>
              <a:t>Федеральная образовательная программа</a:t>
            </a:r>
          </a:p>
          <a:p>
            <a:pPr algn="ctr"/>
            <a:r>
              <a:rPr lang="ru-RU" sz="6000" dirty="0">
                <a:latin typeface="+mj-lt"/>
              </a:rPr>
              <a:t>дошкольного образования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C8EF83D-591A-A694-899C-560F4BE92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217" y="4327137"/>
            <a:ext cx="10150720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ФОП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469490" cy="44222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dirty="0"/>
              <a:t>• Обеспечить единые для РФ содержание ДО и планируемые результаты освоения образовательной программы;</a:t>
            </a:r>
          </a:p>
          <a:p>
            <a:pPr marL="0" indent="0">
              <a:buNone/>
            </a:pPr>
            <a:r>
              <a:rPr lang="ru-RU" sz="7200" dirty="0"/>
              <a:t>• приобщать детей к базовым ценностям российского народа;</a:t>
            </a:r>
          </a:p>
          <a:p>
            <a:pPr marL="0" indent="0">
              <a:buNone/>
            </a:pPr>
            <a:r>
              <a:rPr lang="ru-RU" sz="7200" dirty="0"/>
              <a:t>• выстраивать, структурировать содержание ОД на основе учета возрастных и индивидуальных особенностей развития детей;</a:t>
            </a:r>
          </a:p>
          <a:p>
            <a:pPr marL="0" indent="0">
              <a:buNone/>
            </a:pPr>
            <a:r>
              <a:rPr lang="ru-RU" sz="7200" dirty="0"/>
              <a:t>• создать условия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0" indent="0">
              <a:buNone/>
            </a:pPr>
            <a:r>
              <a:rPr lang="ru-RU" sz="7200" dirty="0"/>
              <a:t>• охранять и укреплять физическое и психическое здоровья детей, в том числе их эмоциональное благополучие;</a:t>
            </a:r>
          </a:p>
          <a:p>
            <a:pPr marL="0" indent="0">
              <a:buNone/>
            </a:pPr>
            <a:r>
              <a:rPr lang="ru-RU" sz="7200" dirty="0"/>
              <a:t>• развивать физические, личностные, нравственные качества и основы патриотизма, интеллектуальные и художественно-творческие способности ребенка, инициативность, самостоятельность и ответственность;</a:t>
            </a:r>
          </a:p>
          <a:p>
            <a:pPr marL="0" indent="0">
              <a:buNone/>
            </a:pPr>
            <a:r>
              <a:rPr lang="ru-RU" sz="7200" dirty="0"/>
              <a:t>• обеспечить психолого-педагогическую поддержку семье и повышение компетентности родителей в вопросах воспитания, обучения и развития, охраны и укрепления здоровья детей, обеспечения их безопасности;</a:t>
            </a:r>
          </a:p>
          <a:p>
            <a:pPr marL="0" indent="0">
              <a:buNone/>
            </a:pPr>
            <a:r>
              <a:rPr lang="ru-RU" sz="7200" dirty="0"/>
              <a:t>• обеспечить достижение детьми на этапе завершения ДО уровня развития, необходимого и достаточного для успешного освоения ими образовательных программ НОО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097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ФОП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3"/>
            <a:ext cx="10399151" cy="4515989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5500" dirty="0"/>
              <a:t>• Полноценное проживание ребенком всех этапов детства, обогащение детского развития;</a:t>
            </a:r>
          </a:p>
          <a:p>
            <a:pPr algn="just"/>
            <a:r>
              <a:rPr lang="ru-RU" sz="5500" dirty="0"/>
              <a:t>•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pPr algn="just"/>
            <a:r>
              <a:rPr lang="ru-RU" sz="5500" dirty="0"/>
              <a:t>• содействие и сотрудничество детей и взрослых;</a:t>
            </a:r>
          </a:p>
          <a:p>
            <a:pPr algn="just"/>
            <a:r>
              <a:rPr lang="ru-RU" sz="5500" dirty="0"/>
              <a:t>• признание ребенка полноценным участником, то есть субъектом, образовательных отношений;</a:t>
            </a:r>
          </a:p>
          <a:p>
            <a:pPr algn="just"/>
            <a:r>
              <a:rPr lang="ru-RU" sz="5500" dirty="0"/>
              <a:t>• поддержка инициативы детей в различных видах деятельности;</a:t>
            </a:r>
          </a:p>
          <a:p>
            <a:pPr algn="just"/>
            <a:r>
              <a:rPr lang="ru-RU" sz="5500" dirty="0"/>
              <a:t>• сотрудничество ДОО с семьей;</a:t>
            </a:r>
          </a:p>
          <a:p>
            <a:pPr algn="just"/>
            <a:r>
              <a:rPr lang="ru-RU" sz="5500" dirty="0"/>
              <a:t>• приобщение детей к социокультурным нормам, традициям семьи, общества и государства; </a:t>
            </a:r>
          </a:p>
          <a:p>
            <a:pPr algn="just"/>
            <a:r>
              <a:rPr lang="ru-RU" sz="5500" dirty="0"/>
              <a:t>• формирование познавательных интересов и познавательных действий ребенка в различных видах деятельности;</a:t>
            </a:r>
          </a:p>
          <a:p>
            <a:pPr algn="just"/>
            <a:r>
              <a:rPr lang="ru-RU" sz="5500" dirty="0"/>
              <a:t>• возрастная адекватность ДО: соответствие условий, требований, методов возрасту и особенностям развития;</a:t>
            </a:r>
          </a:p>
          <a:p>
            <a:pPr algn="just"/>
            <a:r>
              <a:rPr lang="ru-RU" sz="5500" dirty="0"/>
              <a:t>• учет этнокультурной ситуации развития детей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2107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Планируемые результаты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Содержание, характеристики</a:t>
            </a:r>
          </a:p>
        </p:txBody>
      </p:sp>
    </p:spTree>
    <p:extLst>
      <p:ext uri="{BB962C8B-B14F-4D97-AF65-F5344CB8AC3E}">
        <p14:creationId xmlns:p14="http://schemas.microsoft.com/office/powerpoint/2010/main" val="1338729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1176793" y="2264532"/>
            <a:ext cx="4929808" cy="485668"/>
          </a:xfrm>
          <a:ln>
            <a:solidFill>
              <a:schemeClr val="accent1"/>
            </a:solidFill>
          </a:ln>
        </p:spPr>
        <p:txBody>
          <a:bodyPr anchor="ctr"/>
          <a:lstStyle/>
          <a:p>
            <a:r>
              <a:rPr lang="ru-RU" dirty="0"/>
              <a:t>В младенческом возрасте – к одному году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1176793" y="3073728"/>
            <a:ext cx="4929808" cy="453474"/>
          </a:xfrm>
          <a:ln>
            <a:solidFill>
              <a:schemeClr val="accent1"/>
            </a:solidFill>
          </a:ln>
        </p:spPr>
        <p:txBody>
          <a:bodyPr anchor="ctr"/>
          <a:lstStyle/>
          <a:p>
            <a:r>
              <a:rPr lang="ru-RU" dirty="0"/>
              <a:t>В раннем возрасте – к трем годам</a:t>
            </a:r>
          </a:p>
        </p:txBody>
      </p:sp>
      <p:sp>
        <p:nvSpPr>
          <p:cNvPr id="12" name="Объект 10"/>
          <p:cNvSpPr txBox="1">
            <a:spLocks/>
          </p:cNvSpPr>
          <p:nvPr/>
        </p:nvSpPr>
        <p:spPr>
          <a:xfrm>
            <a:off x="1176793" y="3834790"/>
            <a:ext cx="4929808" cy="8905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  В дошкольном возрасте – к четырем, пяти</a:t>
            </a:r>
            <a:br>
              <a:rPr lang="ru-RU" dirty="0"/>
            </a:br>
            <a:r>
              <a:rPr lang="ru-RU" dirty="0"/>
              <a:t>  и шести годам</a:t>
            </a:r>
          </a:p>
        </p:txBody>
      </p:sp>
      <p:sp>
        <p:nvSpPr>
          <p:cNvPr id="13" name="Объект 10"/>
          <p:cNvSpPr txBox="1">
            <a:spLocks/>
          </p:cNvSpPr>
          <p:nvPr/>
        </p:nvSpPr>
        <p:spPr>
          <a:xfrm>
            <a:off x="1176793" y="4970905"/>
            <a:ext cx="4929808" cy="88324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К концу дошкольного возраста – на этапе завершения освоения программы</a:t>
            </a:r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6407161" y="2089602"/>
            <a:ext cx="1078992" cy="3950208"/>
          </a:xfrm>
          <a:prstGeom prst="rightBrace">
            <a:avLst>
              <a:gd name="adj1" fmla="val 8333"/>
              <a:gd name="adj2" fmla="val 4995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ъект 10"/>
          <p:cNvSpPr txBox="1">
            <a:spLocks/>
          </p:cNvSpPr>
          <p:nvPr/>
        </p:nvSpPr>
        <p:spPr>
          <a:xfrm>
            <a:off x="7609398" y="3367926"/>
            <a:ext cx="3403159" cy="1522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0" tIns="45720" rIns="0" bIns="45720" rtlCol="0" anchor="ctr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dirty="0"/>
              <a:t>Возрастные ориентиры в ФОП</a:t>
            </a:r>
            <a:br>
              <a:rPr lang="ru-RU" dirty="0"/>
            </a:br>
            <a:r>
              <a:rPr lang="ru-RU" dirty="0"/>
              <a:t>ДО – условные. Каждый ребенок может достичь планируемых результатов на разных этапах дошкольного детства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Планируемые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388209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Педагогическая диагностика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содержание, специфика,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895981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Педагогическая диагностика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63262"/>
            <a:ext cx="10058400" cy="38058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/>
              <a:t>Направлена на изучение </a:t>
            </a:r>
            <a:r>
              <a:rPr lang="ru-RU" sz="2400" dirty="0" err="1"/>
              <a:t>деятельностных</a:t>
            </a:r>
            <a:r>
              <a:rPr lang="ru-RU" sz="2400" dirty="0"/>
              <a:t> умений ребенка, его интересов, предпочтений, склонностей, личностных особенностей, способов взаимодействия со взрослыми и сверстниками;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позволяет выявлять особенности и динамику развития ребенка, составлять на основе полученных данных индивидуальные образовательные маршруты освоения образовательной программы, своевременно вносить изменения в планирование, содержание и организацию образовательной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854083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педагогической диагностики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ru-RU" sz="2400" b="1" dirty="0"/>
            </a:br>
            <a:r>
              <a:rPr lang="ru-RU" sz="2400" b="1" dirty="0"/>
              <a:t>Основной метод – наблюдение</a:t>
            </a:r>
          </a:p>
          <a:p>
            <a:pPr marL="0" indent="0">
              <a:buNone/>
            </a:pPr>
            <a:r>
              <a:rPr lang="ru-RU" sz="2400" dirty="0"/>
              <a:t>Также можно использовать: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свободные беседы с детьми;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анализа продуктов детской деятельности: рисунков, работ по лепке, аппликации, построек, поделок и тому подобное;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специальные диагностические ситуации;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специальные методики диагностики физического, коммуникативного, познавательного, речевого, </a:t>
            </a:r>
            <a:r>
              <a:rPr lang="ru-RU" sz="2400" dirty="0" err="1"/>
              <a:t>художественноэ-стетического</a:t>
            </a:r>
            <a:r>
              <a:rPr lang="ru-RU" sz="2400" dirty="0"/>
              <a:t>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530888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</a:t>
            </a:r>
            <a:r>
              <a:rPr lang="ru-RU" dirty="0" err="1"/>
              <a:t>педдиагностики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17968"/>
            <a:ext cx="10058400" cy="3751125"/>
          </a:xfrm>
        </p:spPr>
        <p:txBody>
          <a:bodyPr/>
          <a:lstStyle/>
          <a:p>
            <a:r>
              <a:rPr lang="ru-RU" sz="2400" dirty="0"/>
              <a:t>Можно использовать результаты только для решения образовательных задач: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индивидуализация образования, в том числе поддержки ребенка, построения его образовательной траектории или профессиональной коррекции особенностей его развития;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оптимизация работы с группой детей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676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Психологическая диагностика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46030"/>
            <a:ext cx="10058400" cy="4204678"/>
          </a:xfrm>
        </p:spPr>
        <p:txBody>
          <a:bodyPr>
            <a:normAutofit/>
          </a:bodyPr>
          <a:lstStyle/>
          <a:p>
            <a:r>
              <a:rPr lang="ru-RU" sz="2400" dirty="0"/>
              <a:t>ФОП ДО допускает также психологическую диагностику развития детей. </a:t>
            </a:r>
          </a:p>
          <a:p>
            <a:r>
              <a:rPr lang="ru-RU" sz="2400" b="1" dirty="0"/>
              <a:t>Цель: </a:t>
            </a:r>
            <a:r>
              <a:rPr lang="ru-RU" sz="2400" dirty="0"/>
              <a:t>выявить и изучить индивидуально-психологические особенности детей, причины трудностей в освоении образовательной программы. </a:t>
            </a:r>
          </a:p>
          <a:p>
            <a:r>
              <a:rPr lang="ru-RU" sz="2400" b="1" dirty="0"/>
              <a:t>Кто проводит: </a:t>
            </a:r>
            <a:r>
              <a:rPr lang="ru-RU" sz="2400" dirty="0"/>
              <a:t>квалифицированные специалисты – педагоги-психологи, психологи. </a:t>
            </a:r>
          </a:p>
          <a:p>
            <a:r>
              <a:rPr lang="ru-RU" sz="2400" b="1" dirty="0"/>
              <a:t>Условия: </a:t>
            </a:r>
            <a:r>
              <a:rPr lang="ru-RU" sz="2400" dirty="0"/>
              <a:t>ребенок участвует в психологической диагностике только с согласия родителей или законных представителей. </a:t>
            </a:r>
          </a:p>
          <a:p>
            <a:r>
              <a:rPr lang="ru-RU" sz="2400" b="1" dirty="0"/>
              <a:t>Как использовать результаты: </a:t>
            </a:r>
            <a:r>
              <a:rPr lang="ru-RU" sz="2400" dirty="0"/>
              <a:t>по результатам психологической диагностики специалисты организуют психологическое сопровождение и адресную психологическую помощь детям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591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65867-0E24-1228-BF1E-E8BC9F3C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Что такое ФОП ДО (ФООП ДО)?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61B852-9020-69D7-D40C-0FBAE01FE0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ИМЕЕТ СТАТУС НОРМАТИВНОГО ДОКУМЕНТА</a:t>
            </a:r>
          </a:p>
          <a:p>
            <a:r>
              <a:rPr lang="ru-RU" dirty="0">
                <a:solidFill>
                  <a:schemeClr val="tx1"/>
                </a:solidFill>
              </a:rPr>
              <a:t>Разработана в соответствии с ФГОС ДО</a:t>
            </a:r>
          </a:p>
          <a:p>
            <a:r>
              <a:rPr lang="ru-RU" b="1" dirty="0">
                <a:solidFill>
                  <a:srgbClr val="FF0000"/>
                </a:solidFill>
              </a:rPr>
              <a:t>!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ЯВЛЯЕТСЯ ОБЯЗАТЕЛЬНОЙ К ИСПОЛНЕНИЮ</a:t>
            </a:r>
            <a:r>
              <a:rPr lang="ru-RU" b="1" dirty="0">
                <a:solidFill>
                  <a:srgbClr val="FF0000"/>
                </a:solidFill>
              </a:rPr>
              <a:t>!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ПРЕДПОЛАГАЕТ ЕДИНОЕ ОБРАЗОВАТЕЛЬНОЕ ПРОСТРАНСТВО ВНЕ ЗАВИСИМОСТИ ОТ МЕСТА ПРОЖИВАНИЯ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2732E5-92A5-1E37-ABB0-EB037FA12B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Программа содержит в себе:</a:t>
            </a:r>
          </a:p>
          <a:p>
            <a:r>
              <a:rPr lang="ru-RU" dirty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федеральную рабочую программу воспитания</a:t>
            </a:r>
          </a:p>
          <a:p>
            <a:r>
              <a:rPr lang="ru-RU" sz="1600" dirty="0">
                <a:solidFill>
                  <a:schemeClr val="tx1"/>
                </a:solidFill>
              </a:rPr>
              <a:t>- примерный режим и распорядок дня</a:t>
            </a:r>
          </a:p>
          <a:p>
            <a:r>
              <a:rPr lang="ru-RU" sz="1600" dirty="0">
                <a:solidFill>
                  <a:schemeClr val="tx1"/>
                </a:solidFill>
              </a:rPr>
              <a:t>- федеральный календарный план воспитательной работы</a:t>
            </a:r>
          </a:p>
          <a:p>
            <a:r>
              <a:rPr lang="ru-RU" sz="1600" dirty="0">
                <a:solidFill>
                  <a:schemeClr val="tx1"/>
                </a:solidFill>
              </a:rPr>
              <a:t>и иные компоненты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33172C2-7A1D-D00E-CCB6-5CD821EBF681}"/>
              </a:ext>
            </a:extLst>
          </p:cNvPr>
          <p:cNvCxnSpPr/>
          <p:nvPr/>
        </p:nvCxnSpPr>
        <p:spPr>
          <a:xfrm>
            <a:off x="6096000" y="1845735"/>
            <a:ext cx="0" cy="41200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19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65867-0E24-1228-BF1E-E8BC9F3C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Что такое ФОП ДО (ФООП ДО)?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61B852-9020-69D7-D40C-0FBAE01FE0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СОКРАЩЕНИЯ И ОБОЗНАЧЕНИЯ</a:t>
            </a:r>
          </a:p>
          <a:p>
            <a:pPr algn="just">
              <a:lnSpc>
                <a:spcPct val="0"/>
              </a:lnSpc>
            </a:pPr>
            <a:r>
              <a:rPr lang="ru-RU" sz="1600" b="1" dirty="0">
                <a:solidFill>
                  <a:schemeClr val="tx1"/>
                </a:solidFill>
              </a:rPr>
              <a:t>ФОП – </a:t>
            </a:r>
            <a:r>
              <a:rPr lang="ru-RU" sz="1600" dirty="0">
                <a:solidFill>
                  <a:schemeClr val="tx1"/>
                </a:solidFill>
              </a:rPr>
              <a:t>Федеральная образовательная программа</a:t>
            </a:r>
          </a:p>
          <a:p>
            <a:pPr algn="just">
              <a:lnSpc>
                <a:spcPct val="70000"/>
              </a:lnSpc>
            </a:pPr>
            <a:r>
              <a:rPr lang="ru-RU" sz="1600" b="1" dirty="0">
                <a:solidFill>
                  <a:schemeClr val="tx1"/>
                </a:solidFill>
              </a:rPr>
              <a:t>ФООП </a:t>
            </a:r>
            <a:r>
              <a:rPr lang="ru-RU" sz="1600" dirty="0">
                <a:solidFill>
                  <a:schemeClr val="tx1"/>
                </a:solidFill>
              </a:rPr>
              <a:t>– Федеральная основная общеобразовательная    программа</a:t>
            </a:r>
          </a:p>
          <a:p>
            <a:pPr algn="just">
              <a:lnSpc>
                <a:spcPct val="70000"/>
              </a:lnSpc>
            </a:pPr>
            <a:r>
              <a:rPr lang="ru-RU" sz="1600" b="1" dirty="0">
                <a:solidFill>
                  <a:schemeClr val="tx1"/>
                </a:solidFill>
              </a:rPr>
              <a:t>КРР</a:t>
            </a:r>
            <a:r>
              <a:rPr lang="ru-RU" sz="1600" dirty="0">
                <a:solidFill>
                  <a:schemeClr val="tx1"/>
                </a:solidFill>
              </a:rPr>
              <a:t> – коррекционно-развивающая работа</a:t>
            </a:r>
          </a:p>
          <a:p>
            <a:pPr algn="just">
              <a:lnSpc>
                <a:spcPct val="70000"/>
              </a:lnSpc>
            </a:pPr>
            <a:r>
              <a:rPr lang="ru-RU" sz="1600" b="1" dirty="0">
                <a:solidFill>
                  <a:schemeClr val="tx1"/>
                </a:solidFill>
              </a:rPr>
              <a:t>ООП </a:t>
            </a:r>
            <a:r>
              <a:rPr lang="ru-RU" sz="1600" dirty="0">
                <a:solidFill>
                  <a:schemeClr val="tx1"/>
                </a:solidFill>
              </a:rPr>
              <a:t>– особые образовательные потребности</a:t>
            </a:r>
          </a:p>
          <a:p>
            <a:pPr algn="just">
              <a:lnSpc>
                <a:spcPct val="70000"/>
              </a:lnSpc>
            </a:pPr>
            <a:r>
              <a:rPr lang="ru-RU" sz="1600" b="1" dirty="0">
                <a:solidFill>
                  <a:schemeClr val="tx1"/>
                </a:solidFill>
              </a:rPr>
              <a:t>ОВЗ </a:t>
            </a:r>
            <a:r>
              <a:rPr lang="ru-RU" sz="1600" dirty="0">
                <a:solidFill>
                  <a:schemeClr val="tx1"/>
                </a:solidFill>
              </a:rPr>
              <a:t>– ограниченные возможности здоровья</a:t>
            </a:r>
          </a:p>
          <a:p>
            <a:pPr algn="just">
              <a:lnSpc>
                <a:spcPct val="70000"/>
              </a:lnSpc>
            </a:pPr>
            <a:r>
              <a:rPr lang="ru-RU" sz="1600" b="1" dirty="0">
                <a:solidFill>
                  <a:schemeClr val="tx1"/>
                </a:solidFill>
              </a:rPr>
              <a:t>РППС</a:t>
            </a:r>
            <a:r>
              <a:rPr lang="ru-RU" sz="1600" dirty="0">
                <a:solidFill>
                  <a:schemeClr val="tx1"/>
                </a:solidFill>
              </a:rPr>
              <a:t> – развивающая предметно-пространственная среда</a:t>
            </a:r>
          </a:p>
          <a:p>
            <a:pPr algn="just">
              <a:lnSpc>
                <a:spcPct val="70000"/>
              </a:lnSpc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2732E5-92A5-1E37-ABB0-EB037FA12B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!</a:t>
            </a:r>
            <a:r>
              <a:rPr lang="ru-RU" b="1" dirty="0">
                <a:solidFill>
                  <a:schemeClr val="tx1"/>
                </a:solidFill>
              </a:rPr>
              <a:t> ЯВЛЯЕТСЯ ОБЯЗАТЕЛЬНОЙ</a:t>
            </a:r>
          </a:p>
          <a:p>
            <a:r>
              <a:rPr lang="ru-RU" dirty="0">
                <a:solidFill>
                  <a:schemeClr val="tx1"/>
                </a:solidFill>
              </a:rPr>
              <a:t>для всех организаций, осуществляющих образовательную деятельность по образовательным программам ДО, независимо от их организационно-правовых форм (государственные, муниципальные, частные).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33172C2-7A1D-D00E-CCB6-5CD821EBF681}"/>
              </a:ext>
            </a:extLst>
          </p:cNvPr>
          <p:cNvCxnSpPr/>
          <p:nvPr/>
        </p:nvCxnSpPr>
        <p:spPr>
          <a:xfrm>
            <a:off x="6096000" y="1845735"/>
            <a:ext cx="0" cy="41200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457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BAE0C-0E95-E321-1101-50B018392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Цель Федеральной программы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A2ABEC-3A6B-ACB0-83E6-23B817798BD5}"/>
              </a:ext>
            </a:extLst>
          </p:cNvPr>
          <p:cNvSpPr txBox="1"/>
          <p:nvPr/>
        </p:nvSpPr>
        <p:spPr>
          <a:xfrm>
            <a:off x="990748" y="2760955"/>
            <a:ext cx="102714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000" b="1" dirty="0"/>
              <a:t>Целью</a:t>
            </a:r>
            <a:r>
              <a:rPr lang="ru-RU" sz="2000" dirty="0"/>
              <a:t> Федеральной программы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п.14.1</a:t>
            </a:r>
          </a:p>
          <a:p>
            <a:pPr algn="just"/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Основной акцент делается на патриотизм и семейные ценности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84038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715B4-0B50-CFB7-DBA4-26674BBEF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Структура Федеральной программы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D9AD9C-C3DB-E569-7873-62D27083DBAA}"/>
              </a:ext>
            </a:extLst>
          </p:cNvPr>
          <p:cNvSpPr txBox="1"/>
          <p:nvPr/>
        </p:nvSpPr>
        <p:spPr>
          <a:xfrm>
            <a:off x="1216241" y="2644170"/>
            <a:ext cx="104275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1.</a:t>
            </a:r>
            <a:r>
              <a:rPr lang="ru-RU" dirty="0"/>
              <a:t> </a:t>
            </a:r>
            <a:r>
              <a:rPr lang="ru-RU" sz="2400" dirty="0"/>
              <a:t>Общие положения (раскрывается назначение ФОП и ее особенности п.1-12)</a:t>
            </a:r>
          </a:p>
          <a:p>
            <a:r>
              <a:rPr lang="ru-RU" sz="2400" dirty="0"/>
              <a:t>2. Целевой раздел (п.13-16)</a:t>
            </a:r>
          </a:p>
          <a:p>
            <a:r>
              <a:rPr lang="ru-RU" sz="2400" dirty="0"/>
              <a:t>3. Содержательный раздел (п.17-29)</a:t>
            </a:r>
          </a:p>
          <a:p>
            <a:r>
              <a:rPr lang="ru-RU" sz="2400" dirty="0"/>
              <a:t>4. Организационный раздел (п.30-36)</a:t>
            </a:r>
          </a:p>
        </p:txBody>
      </p:sp>
    </p:spTree>
    <p:extLst>
      <p:ext uri="{BB962C8B-B14F-4D97-AF65-F5344CB8AC3E}">
        <p14:creationId xmlns:p14="http://schemas.microsoft.com/office/powerpoint/2010/main" val="132737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Целевой раздел ФОП ДО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Структура, содержание, новшества</a:t>
            </a:r>
          </a:p>
        </p:txBody>
      </p:sp>
    </p:spTree>
    <p:extLst>
      <p:ext uri="{BB962C8B-B14F-4D97-AF65-F5344CB8AC3E}">
        <p14:creationId xmlns:p14="http://schemas.microsoft.com/office/powerpoint/2010/main" val="518160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 целевого раздела </a:t>
            </a:r>
            <a:r>
              <a:rPr lang="ru-RU" sz="2800" dirty="0"/>
              <a:t>(п.14,15,16)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25784"/>
            <a:ext cx="10058400" cy="3743309"/>
          </a:xfrm>
        </p:spPr>
        <p:txBody>
          <a:bodyPr/>
          <a:lstStyle/>
          <a:p>
            <a:r>
              <a:rPr lang="ru-RU" sz="2400" dirty="0"/>
              <a:t>1. Пояснительная записка: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/>
              <a:t>цели и задачи;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/>
              <a:t>принципы и подходы к формированию программы.</a:t>
            </a:r>
          </a:p>
          <a:p>
            <a:r>
              <a:rPr lang="ru-RU" sz="2400" dirty="0"/>
              <a:t>2. Планируемые результаты, представленные в виде целевых ориентиров.</a:t>
            </a:r>
          </a:p>
          <a:p>
            <a:r>
              <a:rPr lang="ru-RU" sz="2400" dirty="0"/>
              <a:t>3. Подходы к педагогической диагностике достижения планируемых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4054031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Пояснительная записка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Цель, задачи и принципы формирования фоп до</a:t>
            </a:r>
          </a:p>
        </p:txBody>
      </p:sp>
    </p:spTree>
    <p:extLst>
      <p:ext uri="{BB962C8B-B14F-4D97-AF65-F5344CB8AC3E}">
        <p14:creationId xmlns:p14="http://schemas.microsoft.com/office/powerpoint/2010/main" val="172147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Цель 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3"/>
            <a:ext cx="10555459" cy="4461281"/>
          </a:xfrm>
        </p:spPr>
        <p:txBody>
          <a:bodyPr>
            <a:noAutofit/>
          </a:bodyPr>
          <a:lstStyle/>
          <a:p>
            <a:pPr algn="just"/>
            <a:r>
              <a:rPr lang="ru-RU" sz="2200" dirty="0"/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algn="just"/>
            <a:r>
              <a:rPr lang="ru-RU" sz="2200" b="1" dirty="0"/>
              <a:t>Традиционные российские духовно-нравственные ценности: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/>
              <a:t>жизнь, достоинство, права и свободы человека;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/>
              <a:t>патриотизм, гражданственность, служение Отечеству и ответственность за его судьбу;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/>
              <a:t>высокие нравственные идеалы, крепкая семья, созидательный труд;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/>
              <a:t>приоритет духовного над материальным, гуманизм, милосердие, справедливость;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/>
              <a:t>коллективизм, взаимопомощь и взаимоуважение;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/>
              <a:t>историческая память и преемственность поколений, единство народов России</a:t>
            </a:r>
          </a:p>
        </p:txBody>
      </p:sp>
    </p:spTree>
    <p:extLst>
      <p:ext uri="{BB962C8B-B14F-4D97-AF65-F5344CB8AC3E}">
        <p14:creationId xmlns:p14="http://schemas.microsoft.com/office/powerpoint/2010/main" val="300669979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1543</TotalTime>
  <Words>941</Words>
  <Application>Microsoft Office PowerPoint</Application>
  <PresentationFormat>Широкоэкранный</PresentationFormat>
  <Paragraphs>107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Calibri</vt:lpstr>
      <vt:lpstr>Calibri Light</vt:lpstr>
      <vt:lpstr>Wingdings</vt:lpstr>
      <vt:lpstr>Ретро</vt:lpstr>
      <vt:lpstr>Презентация PowerPoint</vt:lpstr>
      <vt:lpstr>Что такое ФОП ДО (ФООП ДО)?</vt:lpstr>
      <vt:lpstr>Что такое ФОП ДО (ФООП ДО)?</vt:lpstr>
      <vt:lpstr>Цель Федеральной программы</vt:lpstr>
      <vt:lpstr>Структура Федеральной программы</vt:lpstr>
      <vt:lpstr>Целевой раздел ФОП ДО</vt:lpstr>
      <vt:lpstr>Содержание целевого раздела (п.14,15,16)</vt:lpstr>
      <vt:lpstr>Пояснительная записка</vt:lpstr>
      <vt:lpstr>Цель ФОП ДО</vt:lpstr>
      <vt:lpstr>Задачи ФОП ДО</vt:lpstr>
      <vt:lpstr>Принципы ФОП ДО</vt:lpstr>
      <vt:lpstr>Планируемые результаты</vt:lpstr>
      <vt:lpstr>Презентация PowerPoint</vt:lpstr>
      <vt:lpstr>Педагогическая диагностика</vt:lpstr>
      <vt:lpstr>Педагогическая диагностика</vt:lpstr>
      <vt:lpstr>Методы педагогической диагностики</vt:lpstr>
      <vt:lpstr>Результаты педдиагностики</vt:lpstr>
      <vt:lpstr>Психологическая диагностика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целевого раздела ФОП ДО</dc:title>
  <dc:creator>Менькова Нина Николаевна</dc:creator>
  <cp:lastModifiedBy>DS-35 PC-10</cp:lastModifiedBy>
  <cp:revision>23</cp:revision>
  <dcterms:created xsi:type="dcterms:W3CDTF">2023-03-02T10:29:22Z</dcterms:created>
  <dcterms:modified xsi:type="dcterms:W3CDTF">2023-04-20T10:15:31Z</dcterms:modified>
</cp:coreProperties>
</file>